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8" r:id="rId5"/>
    <p:sldId id="309" r:id="rId6"/>
    <p:sldId id="283" r:id="rId7"/>
    <p:sldId id="284" r:id="rId8"/>
    <p:sldId id="297" r:id="rId9"/>
    <p:sldId id="299" r:id="rId10"/>
    <p:sldId id="302" r:id="rId11"/>
    <p:sldId id="310" r:id="rId12"/>
    <p:sldId id="308" r:id="rId13"/>
    <p:sldId id="303" r:id="rId14"/>
    <p:sldId id="314" r:id="rId15"/>
    <p:sldId id="307" r:id="rId16"/>
    <p:sldId id="305" r:id="rId17"/>
    <p:sldId id="312" r:id="rId18"/>
    <p:sldId id="306" r:id="rId19"/>
    <p:sldId id="301" r:id="rId20"/>
    <p:sldId id="300" r:id="rId21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‹Nº›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sv-SE" noProof="0" smtClean="0"/>
              <a:t>13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2192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185" y="4066656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/>
              <a:t>Group B: 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49"/>
            <a:ext cx="5774882" cy="422524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cs-CZ" sz="3200" dirty="0"/>
              <a:t>User media data</a:t>
            </a:r>
            <a:endParaRPr lang="cs-CZ" sz="3000" dirty="0"/>
          </a:p>
          <a:p>
            <a:pPr lvl="1"/>
            <a:r>
              <a:rPr lang="en-US" sz="2000" dirty="0"/>
              <a:t>Signature issue</a:t>
            </a:r>
            <a:r>
              <a:rPr lang="cs-CZ" sz="2000" dirty="0"/>
              <a:t> </a:t>
            </a:r>
            <a:r>
              <a:rPr lang="cs-CZ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Tiktok-siganture</a:t>
            </a:r>
            <a:r>
              <a:rPr lang="en-US" sz="2000" dirty="0">
                <a:sym typeface="Wingdings" panose="05000000000000000000" pitchFamily="2" charset="2"/>
              </a:rPr>
              <a:t> lib solution</a:t>
            </a:r>
            <a:endParaRPr lang="en-US" sz="2000" dirty="0"/>
          </a:p>
          <a:p>
            <a:pPr lvl="1"/>
            <a:r>
              <a:rPr lang="en-US" sz="2000" dirty="0"/>
              <a:t>Node.js issue </a:t>
            </a:r>
            <a:r>
              <a:rPr lang="en-US" sz="2000" dirty="0">
                <a:sym typeface="Wingdings" panose="05000000000000000000" pitchFamily="2" charset="2"/>
              </a:rPr>
              <a:t> Naked lib solution</a:t>
            </a:r>
            <a:endParaRPr lang="en-US" sz="2000" dirty="0"/>
          </a:p>
          <a:p>
            <a:pPr lvl="1"/>
            <a:r>
              <a:rPr lang="en-US" sz="2000" dirty="0"/>
              <a:t>Path issue </a:t>
            </a:r>
            <a:r>
              <a:rPr lang="en-US" sz="2000" dirty="0">
                <a:sym typeface="Wingdings" panose="05000000000000000000" pitchFamily="2" charset="2"/>
              </a:rPr>
              <a:t> setup-nodeJS.py script solution</a:t>
            </a:r>
          </a:p>
          <a:p>
            <a:r>
              <a:rPr lang="en-US" sz="3200" dirty="0"/>
              <a:t>MongoDB</a:t>
            </a:r>
          </a:p>
          <a:p>
            <a:pPr lvl="1"/>
            <a:r>
              <a:rPr lang="en-US" sz="2000" dirty="0"/>
              <a:t>Overwrite or add data</a:t>
            </a:r>
          </a:p>
          <a:p>
            <a:r>
              <a:rPr lang="en-US" sz="3200" dirty="0"/>
              <a:t>Server timeout</a:t>
            </a:r>
          </a:p>
          <a:p>
            <a:pPr lvl="1"/>
            <a:r>
              <a:rPr lang="en-US" sz="2000" dirty="0"/>
              <a:t>Setting pause</a:t>
            </a:r>
          </a:p>
          <a:p>
            <a:endParaRPr lang="en-US" dirty="0"/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2" y="3361049"/>
            <a:ext cx="5472000" cy="4148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b="1">
                <a:ea typeface="+mn-lt"/>
                <a:cs typeface="+mn-lt"/>
              </a:rPr>
              <a:t>Jupyter Notebook.</a:t>
            </a:r>
            <a:r>
              <a:rPr lang="sv-SE">
                <a:ea typeface="+mn-lt"/>
                <a:cs typeface="+mn-lt"/>
              </a:rPr>
              <a:t> </a:t>
            </a: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sp>
        <p:nvSpPr>
          <p:cNvPr id="8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 txBox="1">
            <a:spLocks/>
          </p:cNvSpPr>
          <p:nvPr/>
        </p:nvSpPr>
        <p:spPr>
          <a:xfrm>
            <a:off x="340532" y="313266"/>
            <a:ext cx="5472000" cy="41486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sv-SE" b="1">
                <a:ea typeface="+mn-lt"/>
                <a:cs typeface="+mn-lt"/>
              </a:rPr>
              <a:t>MongoDB Compass.</a:t>
            </a:r>
            <a:endParaRPr lang="sv-SE" dirty="0"/>
          </a:p>
        </p:txBody>
      </p:sp>
      <p:pic>
        <p:nvPicPr>
          <p:cNvPr id="3074" name="Picture 2" descr="C:\Users\Eduardo\Desktop\mdbcompa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728132"/>
            <a:ext cx="3191934" cy="265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duardo\Desktop\jupy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3894668"/>
            <a:ext cx="3191934" cy="231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royecto Jupyter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1" y="4123268"/>
            <a:ext cx="1599597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ompass | MongoD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7" y="1551989"/>
            <a:ext cx="1929644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8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12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25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488" y="3612962"/>
            <a:ext cx="2495124" cy="661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314"/>
            <a:ext cx="2541587" cy="36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0541" y="3795869"/>
            <a:ext cx="2968435" cy="7537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BDA35-647E-4AA6-81DE-908D0EF7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9" y="1926922"/>
            <a:ext cx="2763722" cy="1558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8AE565-F190-4863-9F5B-8687CE3F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88" y="4126731"/>
            <a:ext cx="2682779" cy="18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C00F17-A4B0-4CE8-A6B2-26C63DA26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54" y="1887148"/>
            <a:ext cx="2888478" cy="1951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FDFA92-BE7A-42ED-9D1C-019A09ECC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512" y="4185020"/>
            <a:ext cx="2340864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66" y="267721"/>
            <a:ext cx="4648200" cy="985000"/>
          </a:xfrm>
        </p:spPr>
        <p:txBody>
          <a:bodyPr/>
          <a:lstStyle/>
          <a:p>
            <a:r>
              <a:rPr lang="sv-SE" sz="5400" dirty="0"/>
              <a:t>Conclusions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807089" y="5165727"/>
            <a:ext cx="6089679" cy="774607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sz="2800" dirty="0"/>
              <a:t>It is not the end... It just the beginning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8C498378-CCF9-48A2-A652-70D4784BDA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9442" r="29442"/>
          <a:stretch>
            <a:fillRect/>
          </a:stretch>
        </p:blipFill>
        <p:spPr>
          <a:xfrm rot="10800000" flipV="1">
            <a:off x="7189225" y="155964"/>
            <a:ext cx="4889801" cy="2916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Platshållare för text 3">
            <a:extLst>
              <a:ext uri="{FF2B5EF4-FFF2-40B4-BE49-F238E27FC236}">
                <a16:creationId xmlns:a16="http://schemas.microsoft.com/office/drawing/2014/main" id="{B0660BD7-F8FD-4206-AD22-36F83F2C0FD6}"/>
              </a:ext>
            </a:extLst>
          </p:cNvPr>
          <p:cNvSpPr txBox="1">
            <a:spLocks/>
          </p:cNvSpPr>
          <p:nvPr/>
        </p:nvSpPr>
        <p:spPr>
          <a:xfrm>
            <a:off x="865490" y="1316378"/>
            <a:ext cx="5774882" cy="4225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dirty="0"/>
              <a:t>Two final conclusion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Scraped data from </a:t>
            </a:r>
            <a:r>
              <a:rPr lang="en-US" sz="2400" dirty="0" err="1"/>
              <a:t>Tik</a:t>
            </a:r>
            <a:r>
              <a:rPr lang="en-US" sz="2400" dirty="0"/>
              <a:t> Tok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The meaning of an international project</a:t>
            </a:r>
          </a:p>
        </p:txBody>
      </p:sp>
    </p:spTree>
    <p:extLst>
      <p:ext uri="{BB962C8B-B14F-4D97-AF65-F5344CB8AC3E}">
        <p14:creationId xmlns:p14="http://schemas.microsoft.com/office/powerpoint/2010/main" val="87282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Thanks  for your attention!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643418-95AF-47A5-80FB-402887D954A4}"/>
              </a:ext>
            </a:extLst>
          </p:cNvPr>
          <p:cNvPicPr/>
          <p:nvPr/>
        </p:nvPicPr>
        <p:blipFill>
          <a:blip r:embed="rId4"/>
          <a:srcRect l="50068" b="50187"/>
          <a:stretch>
            <a:fillRect/>
          </a:stretch>
        </p:blipFill>
        <p:spPr>
          <a:xfrm>
            <a:off x="7774790" y="1912416"/>
            <a:ext cx="2362835" cy="23571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 dirty="0"/>
              <a:t>Communication</a:t>
            </a:r>
          </a:p>
          <a:p>
            <a:pPr marL="285750" indent="-285750"/>
            <a:r>
              <a:rPr lang="sv-SE" b="1" dirty="0"/>
              <a:t>Initiative</a:t>
            </a:r>
          </a:p>
          <a:p>
            <a:pPr marL="285750" indent="-285750"/>
            <a:r>
              <a:rPr lang="sv-SE" b="1" dirty="0"/>
              <a:t>Problem Solving</a:t>
            </a:r>
          </a:p>
          <a:p>
            <a:pPr marL="285750" indent="-285750"/>
            <a:r>
              <a:rPr lang="sv-SE" b="1" dirty="0"/>
              <a:t>Conflict Result &amp; Critical Thinking</a:t>
            </a:r>
          </a:p>
          <a:p>
            <a:pPr marL="285750" indent="-285750"/>
            <a:r>
              <a:rPr lang="sv-SE" b="1" dirty="0"/>
              <a:t>Decision Making</a:t>
            </a:r>
          </a:p>
          <a:p>
            <a:pPr marL="285750" indent="-285750"/>
            <a:r>
              <a:rPr lang="sv-SE" b="1" dirty="0"/>
              <a:t>Willingess to Learn &amp; Enthusiasm</a:t>
            </a:r>
          </a:p>
          <a:p>
            <a:pPr marL="285750" indent="-285750"/>
            <a:r>
              <a:rPr lang="sv-SE" b="1" dirty="0"/>
              <a:t>Teamwork &amp; Cooperation</a:t>
            </a:r>
          </a:p>
          <a:p>
            <a:pPr marL="285750" indent="-285750"/>
            <a:r>
              <a:rPr lang="sv-SE" b="1" dirty="0"/>
              <a:t>European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820762A2-C28D-4F3E-91F6-48239B4788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3081" r="23081"/>
          <a:stretch>
            <a:fillRect/>
          </a:stretch>
        </p:blipFill>
        <p:spPr>
          <a:xfrm>
            <a:off x="8265292" y="2455145"/>
            <a:ext cx="3494708" cy="365256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966350E-858F-4B09-B34C-F25EBCE1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846" y="243325"/>
            <a:ext cx="4648200" cy="985000"/>
          </a:xfrm>
        </p:spPr>
        <p:txBody>
          <a:bodyPr/>
          <a:lstStyle/>
          <a:p>
            <a:r>
              <a:rPr lang="es-ES" dirty="0"/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AA0DE7-2DEB-4BA8-8C87-7EAF674B0B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28169" y="1028700"/>
            <a:ext cx="4648200" cy="11628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FC23963-B0B0-4A5A-B803-67118B11F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844" y="2536761"/>
            <a:ext cx="5472000" cy="2999426"/>
          </a:xfrm>
        </p:spPr>
        <p:txBody>
          <a:bodyPr/>
          <a:lstStyle/>
          <a:p>
            <a:r>
              <a:rPr lang="es-ES" sz="2400" dirty="0"/>
              <a:t>INTRODUCTION</a:t>
            </a:r>
          </a:p>
          <a:p>
            <a:r>
              <a:rPr lang="es-ES" sz="2400" dirty="0"/>
              <a:t>OBJETIVE</a:t>
            </a:r>
          </a:p>
          <a:p>
            <a:r>
              <a:rPr lang="es-ES" sz="2400" dirty="0"/>
              <a:t>TECHNOLOGIES</a:t>
            </a:r>
          </a:p>
          <a:p>
            <a:r>
              <a:rPr lang="es-ES" sz="2400" dirty="0"/>
              <a:t>GANTT DIAGRAM</a:t>
            </a:r>
          </a:p>
          <a:p>
            <a:r>
              <a:rPr lang="es-ES" sz="2400" dirty="0"/>
              <a:t>THE CRAWLER</a:t>
            </a:r>
          </a:p>
          <a:p>
            <a:r>
              <a:rPr lang="es-ES" sz="2400" dirty="0"/>
              <a:t>SYSTEM TESTING</a:t>
            </a:r>
          </a:p>
          <a:p>
            <a:r>
              <a:rPr lang="es-ES" sz="2400" dirty="0"/>
              <a:t>ANALYSYS &amp; CONCLUSIONS</a:t>
            </a:r>
          </a:p>
          <a:p>
            <a:r>
              <a:rPr lang="es-ES" sz="2400" dirty="0"/>
              <a:t>BIG DATA</a:t>
            </a:r>
          </a:p>
          <a:p>
            <a:r>
              <a:rPr lang="es-ES" sz="2400" dirty="0"/>
              <a:t>CONCLUSIONS</a:t>
            </a:r>
          </a:p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1D6EED-DDD8-4499-8983-C7C152B717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4E1D9-CC69-40D9-A582-622F2A99E3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2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04000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408" y="3567505"/>
            <a:ext cx="5472000" cy="2999426"/>
          </a:xfrm>
        </p:spPr>
        <p:txBody>
          <a:bodyPr rtlCol="0"/>
          <a:lstStyle/>
          <a:p>
            <a:r>
              <a:rPr lang="en-US" sz="2800" dirty="0"/>
              <a:t>What</a:t>
            </a:r>
            <a:r>
              <a:rPr lang="sv-SE" sz="2800" dirty="0"/>
              <a:t> is P.A.C.M.A.N?</a:t>
            </a:r>
          </a:p>
          <a:p>
            <a:pPr lvl="2"/>
            <a:r>
              <a:rPr lang="sv-SE" sz="2400" dirty="0"/>
              <a:t>Promoting</a:t>
            </a:r>
          </a:p>
          <a:p>
            <a:pPr lvl="2"/>
            <a:r>
              <a:rPr lang="sv-SE" sz="2400" dirty="0"/>
              <a:t>Acquisition of</a:t>
            </a:r>
          </a:p>
          <a:p>
            <a:pPr lvl="2"/>
            <a:r>
              <a:rPr lang="sv-SE" sz="2400" dirty="0"/>
              <a:t>Competences in a </a:t>
            </a:r>
          </a:p>
          <a:p>
            <a:pPr lvl="2"/>
            <a:r>
              <a:rPr lang="sv-SE" sz="2400" dirty="0"/>
              <a:t>Multicultural and </a:t>
            </a:r>
          </a:p>
          <a:p>
            <a:pPr lvl="2"/>
            <a:r>
              <a:rPr lang="sv-SE" sz="2400" dirty="0"/>
              <a:t>Associative </a:t>
            </a:r>
          </a:p>
          <a:p>
            <a:pPr lvl="2"/>
            <a:r>
              <a:rPr lang="sv-SE" sz="2400" dirty="0"/>
              <a:t>Network</a:t>
            </a:r>
            <a:endParaRPr lang="sv-SE" sz="2600" dirty="0"/>
          </a:p>
          <a:p>
            <a:r>
              <a:rPr lang="sv-SE" sz="2800" dirty="0"/>
              <a:t>Purpose of the Project</a:t>
            </a:r>
          </a:p>
          <a:p>
            <a:r>
              <a:rPr lang="sv-SE" sz="2800" dirty="0"/>
              <a:t>The Idea</a:t>
            </a:r>
          </a:p>
          <a:p>
            <a:endParaRPr lang="sv-SE" sz="2800" dirty="0"/>
          </a:p>
          <a:p>
            <a:endParaRPr lang="sv-SE" dirty="0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90783" cy="1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 dirty="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 dirty="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 dirty="0">
                <a:ea typeface="+mn-lt"/>
                <a:cs typeface="+mn-lt"/>
              </a:rPr>
              <a:t>SPS Na </a:t>
            </a:r>
            <a:r>
              <a:rPr lang="en-GB" sz="1600" dirty="0" err="1">
                <a:ea typeface="+mn-lt"/>
                <a:cs typeface="+mn-lt"/>
              </a:rPr>
              <a:t>Proseku</a:t>
            </a:r>
            <a:r>
              <a:rPr lang="en-GB" sz="1600">
                <a:ea typeface="+mn-lt"/>
                <a:cs typeface="+mn-lt"/>
              </a:rPr>
              <a:t>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Spain - </a:t>
            </a:r>
            <a:r>
              <a:rPr lang="es" dirty="0">
                <a:ea typeface="+mn-lt"/>
                <a:cs typeface="+mn-lt"/>
              </a:rPr>
              <a:t>Sergio Castillo and Mateo Sagaseta</a:t>
            </a:r>
            <a:endParaRPr lang="sv-SE" dirty="0">
              <a:ea typeface="+mn-lt"/>
              <a:cs typeface="+mn-lt"/>
            </a:endParaRPr>
          </a:p>
          <a:p>
            <a:r>
              <a:rPr lang="es" dirty="0"/>
              <a:t>Czech - </a:t>
            </a:r>
            <a:r>
              <a:rPr lang="en-GB" dirty="0">
                <a:ea typeface="+mn-lt"/>
                <a:cs typeface="+mn-lt"/>
              </a:rPr>
              <a:t>Michael </a:t>
            </a:r>
            <a:r>
              <a:rPr lang="en-GB" dirty="0" err="1">
                <a:ea typeface="+mn-lt"/>
                <a:cs typeface="+mn-lt"/>
              </a:rPr>
              <a:t>Kazda</a:t>
            </a:r>
            <a:r>
              <a:rPr lang="en-GB" dirty="0">
                <a:ea typeface="+mn-lt"/>
                <a:cs typeface="+mn-lt"/>
              </a:rPr>
              <a:t> and Michal </a:t>
            </a:r>
            <a:r>
              <a:rPr lang="en-GB" dirty="0" err="1">
                <a:ea typeface="+mn-lt"/>
                <a:cs typeface="+mn-lt"/>
              </a:rPr>
              <a:t>Dvořák</a:t>
            </a:r>
            <a:endParaRPr lang="en-GB" dirty="0">
              <a:ea typeface="+mn-lt"/>
              <a:cs typeface="+mn-lt"/>
            </a:endParaRPr>
          </a:p>
          <a:p>
            <a:r>
              <a:rPr lang="en-GB" dirty="0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009" y="840461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120326" y="4033149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84" y="3932747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 dirty="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Grupo 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 dirty="0"/>
              <a:t>The Main Goal</a:t>
            </a:r>
          </a:p>
          <a:p>
            <a:r>
              <a:rPr lang="sv-SE" sz="2400" dirty="0"/>
              <a:t>Crawler/Spider</a:t>
            </a:r>
          </a:p>
          <a:p>
            <a:r>
              <a:rPr lang="sv-SE" sz="2400" dirty="0"/>
              <a:t>TiKToK</a:t>
            </a:r>
          </a:p>
          <a:p>
            <a:r>
              <a:rPr lang="sv-SE" sz="2400" dirty="0"/>
              <a:t>Scraping</a:t>
            </a:r>
          </a:p>
          <a:p>
            <a:r>
              <a:rPr lang="sv-SE" sz="2400" dirty="0"/>
              <a:t>MongoDB</a:t>
            </a:r>
          </a:p>
          <a:p>
            <a:r>
              <a:rPr lang="sv-SE" sz="2400" dirty="0"/>
              <a:t>Pandas and Matplotlib</a:t>
            </a:r>
          </a:p>
          <a:p>
            <a:r>
              <a:rPr lang="sv-SE" sz="2400" dirty="0"/>
              <a:t>Creating Bridges</a:t>
            </a:r>
          </a:p>
          <a:p>
            <a:endParaRPr lang="sv-SE" sz="2400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Python</a:t>
            </a:r>
          </a:p>
          <a:p>
            <a:r>
              <a:rPr lang="sv-SE" dirty="0"/>
              <a:t>MongoDB</a:t>
            </a:r>
          </a:p>
          <a:p>
            <a:r>
              <a:rPr lang="sv-SE" dirty="0"/>
              <a:t>Pandas</a:t>
            </a:r>
          </a:p>
          <a:p>
            <a:r>
              <a:rPr lang="sv-SE" dirty="0"/>
              <a:t>Matplotlib</a:t>
            </a:r>
          </a:p>
          <a:p>
            <a:r>
              <a:rPr lang="sv-SE" dirty="0"/>
              <a:t>Jupyter Notebook</a:t>
            </a:r>
          </a:p>
          <a:p>
            <a:r>
              <a:rPr lang="sv-SE" dirty="0"/>
              <a:t>GitHub</a:t>
            </a:r>
          </a:p>
          <a:p>
            <a:r>
              <a:rPr lang="sv-SE" dirty="0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38DF41-D91F-4018-9607-5484706A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0"/>
            <a:ext cx="6641900" cy="1124345"/>
          </a:xfrm>
        </p:spPr>
        <p:txBody>
          <a:bodyPr/>
          <a:lstStyle/>
          <a:p>
            <a:r>
              <a:rPr lang="es-ES" dirty="0"/>
              <a:t>GANTT DIAGRAM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BDAE87-2949-4C6B-B8CD-08300BF8C6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100" y="1124345"/>
            <a:ext cx="6641626" cy="59015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2F0C83-17B0-4F93-A3A0-07BCA7B039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AE7E1B-1F34-4B84-B664-93FC1B99CC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8</a:t>
            </a:fld>
            <a:endParaRPr lang="sv-SE" noProof="0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786B2410-A96F-4810-BE57-B15E777C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052897"/>
              </p:ext>
            </p:extLst>
          </p:nvPr>
        </p:nvGraphicFramePr>
        <p:xfrm>
          <a:off x="219075" y="2248690"/>
          <a:ext cx="11791393" cy="336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Worksheet" r:id="rId3" imgW="11563421" imgH="3300500" progId="Excel.Sheet.12">
                  <p:embed/>
                </p:oleObj>
              </mc:Choice>
              <mc:Fallback>
                <p:oleObj name="Worksheet" r:id="rId3" imgW="11563421" imgH="330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075" y="2248690"/>
                        <a:ext cx="11791393" cy="3365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" name="Estrella: 5 puntas 1">
            <a:extLst>
              <a:ext uri="{FF2B5EF4-FFF2-40B4-BE49-F238E27FC236}">
                <a16:creationId xmlns:a16="http://schemas.microsoft.com/office/drawing/2014/main" id="{5FE390B5-658E-4CCE-ACB3-5ACA2095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763"/>
            <a:ext cx="152400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43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DC0AC4C-CAFE-4DD7-A169-469CA86B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1835561"/>
            <a:ext cx="6641900" cy="112434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Crawler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D3546C-7314-427F-BCA2-83CDE0EEBF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93AF99-6538-4DE8-9023-16F674E1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A0A3D-99DC-44C2-A803-5C42CDA8385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9</a:t>
            </a:fld>
            <a:endParaRPr lang="sv-SE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A75526-72C4-4617-840C-C02E76A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02337"/>
            <a:ext cx="4112846" cy="329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1054F56-F36D-4E7C-BBBF-CA97492BE584}"/>
              </a:ext>
            </a:extLst>
          </p:cNvPr>
          <p:cNvSpPr txBox="1"/>
          <p:nvPr/>
        </p:nvSpPr>
        <p:spPr>
          <a:xfrm>
            <a:off x="5118060" y="3767959"/>
            <a:ext cx="6641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Initial user profile links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profile data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media data</a:t>
            </a:r>
          </a:p>
        </p:txBody>
      </p:sp>
    </p:spTree>
    <p:extLst>
      <p:ext uri="{BB962C8B-B14F-4D97-AF65-F5344CB8AC3E}">
        <p14:creationId xmlns:p14="http://schemas.microsoft.com/office/powerpoint/2010/main" val="8888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455</Words>
  <Application>Microsoft Office PowerPoint</Application>
  <PresentationFormat>Panorámica</PresentationFormat>
  <Paragraphs>136</Paragraphs>
  <Slides>17</Slides>
  <Notes>5</Notes>
  <HiddenSlides>2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Candara</vt:lpstr>
      <vt:lpstr>Caranda</vt:lpstr>
      <vt:lpstr>Corbel</vt:lpstr>
      <vt:lpstr>Times New Roman</vt:lpstr>
      <vt:lpstr>Office-tema</vt:lpstr>
      <vt:lpstr>Worksheet</vt:lpstr>
      <vt:lpstr>The P.A.C.M.A.N Project</vt:lpstr>
      <vt:lpstr>INDEX</vt:lpstr>
      <vt:lpstr>Introduction</vt:lpstr>
      <vt:lpstr>Schools and Students</vt:lpstr>
      <vt:lpstr>The Companies</vt:lpstr>
      <vt:lpstr>The Objective</vt:lpstr>
      <vt:lpstr>Technologies</vt:lpstr>
      <vt:lpstr>GANTT DIAGRAM</vt:lpstr>
      <vt:lpstr>The Crawler</vt:lpstr>
      <vt:lpstr>Problems and Solutions</vt:lpstr>
      <vt:lpstr>System Testing</vt:lpstr>
      <vt:lpstr>ANALYSIS</vt:lpstr>
      <vt:lpstr>Big Data</vt:lpstr>
      <vt:lpstr>Conclusions</vt:lpstr>
      <vt:lpstr>Thanks  for your attention!</vt:lpstr>
      <vt:lpstr>Organization and Skills</vt:lpstr>
      <vt:lpstr>Organization and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2020-05-29T10:49:34Z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